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82" r:id="rId10"/>
    <p:sldId id="272" r:id="rId11"/>
    <p:sldId id="271" r:id="rId12"/>
    <p:sldId id="265" r:id="rId13"/>
    <p:sldId id="279" r:id="rId14"/>
    <p:sldId id="266" r:id="rId15"/>
    <p:sldId id="267" r:id="rId16"/>
    <p:sldId id="268" r:id="rId17"/>
    <p:sldId id="281" r:id="rId18"/>
    <p:sldId id="274" r:id="rId19"/>
    <p:sldId id="273" r:id="rId20"/>
    <p:sldId id="269" r:id="rId21"/>
    <p:sldId id="275" r:id="rId22"/>
    <p:sldId id="276" r:id="rId23"/>
    <p:sldId id="283" r:id="rId24"/>
    <p:sldId id="270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779576-9CE1-47DD-8773-41DF601BC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82A094-9598-4EEC-9D49-AE2746D8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3D95D8-6D71-42E5-AF34-05ECD376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3434F3-31DF-49A7-8E4F-01D89719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3B9810-9E55-42D2-A206-0579B329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89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683394-4644-4159-9DBD-7FA7C9E8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A7F9DA-1CF1-4CBF-BCE3-E4C4ACB5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8C6649-0028-4736-8E5B-5484202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BE7CBB-ED23-430B-8D56-606F99FB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3A6DE5-3CEE-4C31-BD2B-2A5B9167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3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BCAF9E8-7C2A-4DB4-90F6-063079A5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C606EF-FECB-4813-AA11-7BA280C2D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799699-9DA5-44BE-8A4F-285F5D6D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1FE3D8-1B11-43EC-8741-F9F8CDBC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DD1ECE-BDB5-4F7F-AFC1-9F8DFADC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26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485171-C9D9-4FE2-B0FC-90D4932A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5DEE47-5B32-4987-811F-6C4A97BA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4BA637-8EC3-4B0F-9215-C8F91819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CD9542-4B45-43AD-954E-7A93035F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8C09E5-69FB-49D8-836F-8071C8A7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2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628BB-E2DF-4745-9201-B5B6C4CC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9CF31A-F074-4E9C-AFAA-62207199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88D799-8C3F-4834-BD3F-FBC8BD01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3CA1B9-3B6D-4903-A147-0066853E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CCB45A-8058-4EEC-B08F-50ABD76B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71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A8E07C-41C6-48D9-B78F-DB3D767B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059AB5-CFF0-4EB0-A6EA-1E9544DB6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340FDF-805F-4F19-852B-303CF9A8C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91A0D2B-54F1-42C0-AA6F-0EED6CF3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916079-9B43-44C9-8E3A-72BB69B7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ED703F-EACD-4F8D-8217-564A13FE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22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CF6A3-A9C5-413B-9A45-67DED8E6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ACF1E2-0928-4F3A-9072-75F1E667E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FCB180-DBE8-41A1-84E3-CD602D760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321861-14B5-4502-A527-7CC6254A2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05759E1-7EE3-4ADE-B2AB-6EF170C88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4388E57-8660-4E35-B19A-C4862A81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2BBC761-96D7-48B0-B240-220C6D5F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9D1F5BA-DF06-44E7-B9AB-E1288613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6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BED50-DA6D-4E73-A3EA-11D1CED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FA6CC83-D4B0-45FA-BD77-3C2B9C82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456761-CFE8-467E-9CB8-5158A50D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07A906-BBD7-4B4A-ABC8-B014E678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78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900ED3-856B-4BC3-885B-D9617BAB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2F85F1-BEC9-4DF2-8A94-BAC60B2B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52331B-827C-49BC-93AA-1D268AF9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5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F08EDD-B260-4F19-8F95-824742AC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C21D47-E41E-488F-8A2B-7515428A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6FC114-6C42-43FA-AE54-DEDF5787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FAB407-2248-4618-8FC1-655BC253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058D65-0BC9-436E-8CCA-9E03E863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067B49-08B2-4EEF-8D14-2B53B51C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48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CF54AF-98C5-4D32-B041-F28BF67A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DC140ED-22EB-4347-B02A-7287CD217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EBA660-2AFB-41AA-BED1-EBC65460C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680AC2-1F29-4210-BCEB-E32D6D0F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5E85D2-263B-4FA7-B362-1AEEB8C7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83D90F-FCBD-4B07-B394-64212A0B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1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DF45544-BE16-4E24-8F33-E7155A93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3664D8-D525-44B5-B904-5EA98048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81FB05-2D49-45AF-84EB-0D6006DB6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52B4-8883-400F-8AA1-334BD4B51FE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F6E63A-17BD-46B5-B60A-9CE362A6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0EF9B-91E3-46B6-AA24-6C861B023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7A63-E6EF-4F53-8F99-1ADE11F9D1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04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image" Target="../media/image21.em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BD33CD-2D10-4B1D-A6F8-9183BECF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45" y="998727"/>
            <a:ext cx="3789988" cy="473748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C52999-2D4F-41ED-B152-7BA68F3AB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nb-NO" sz="5400"/>
              <a:t>Hasle-Løren	 Fotball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DAA9839-9F74-47EB-BDEF-D56DDEFCD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nb-NO" sz="2000"/>
              <a:t>Årlig møte 2023 – 08.02.23</a:t>
            </a:r>
          </a:p>
          <a:p>
            <a:pPr algn="l"/>
            <a:r>
              <a:rPr lang="nb-NO" sz="2000"/>
              <a:t>19:00 til 21:00</a:t>
            </a:r>
          </a:p>
        </p:txBody>
      </p:sp>
      <p:pic>
        <p:nvPicPr>
          <p:cNvPr id="4" name="Bilde 3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181E03C4-D334-4185-A59F-749F6E4E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388" y="138905"/>
            <a:ext cx="1428823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9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Regnskap for Hasle-Løren Fotball 2022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8E8184-820F-456F-A9A9-14963C7A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442" y="1978158"/>
            <a:ext cx="4915586" cy="350568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67E7B13-004A-40D6-A07F-CDAAEC39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9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Regnskap for Hasle-Løren Fotball 2022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33F6D6-9918-4D3F-8F5D-B9B2F1AE26B6}"/>
              </a:ext>
            </a:extLst>
          </p:cNvPr>
          <p:cNvSpPr txBox="1"/>
          <p:nvPr/>
        </p:nvSpPr>
        <p:spPr>
          <a:xfrm>
            <a:off x="354563" y="4198777"/>
            <a:ext cx="324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Kommentarer inntekter: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Treningsavgift, kr. 66k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Overføringer kr. 165k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24D09F8-2104-4130-ADC1-B203992647B6}"/>
              </a:ext>
            </a:extLst>
          </p:cNvPr>
          <p:cNvSpPr txBox="1"/>
          <p:nvPr/>
        </p:nvSpPr>
        <p:spPr>
          <a:xfrm>
            <a:off x="5665802" y="4198777"/>
            <a:ext cx="488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Kommentarer utgifter: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Varekost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Dommerutgifter, kr. 36k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Avgifter forbund og krets kr. 21k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Idrettsutstyr kr. 59k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Lønn kr. 78k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kostnader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Forsikring kr 10k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EF85892-C955-4E03-88CF-85A75C0C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82" y="78152"/>
            <a:ext cx="4349750" cy="376555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E27B6D7-50E6-49E6-B1D3-581707A2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9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Regnskap for Hasle-Løren Fotball 2022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2CF347-9A5A-4CFC-85AC-A2CDCC39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2" y="138905"/>
            <a:ext cx="4667901" cy="377242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D33F6D6-9918-4D3F-8F5D-B9B2F1AE26B6}"/>
              </a:ext>
            </a:extLst>
          </p:cNvPr>
          <p:cNvSpPr txBox="1"/>
          <p:nvPr/>
        </p:nvSpPr>
        <p:spPr>
          <a:xfrm>
            <a:off x="354563" y="4198777"/>
            <a:ext cx="3834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/>
              <a:t>Kommentarer  inntekter:</a:t>
            </a:r>
          </a:p>
          <a:p>
            <a:pPr marL="342900" indent="-342900">
              <a:buAutoNum type="arabicPeriod"/>
            </a:pPr>
            <a:r>
              <a:rPr lang="nb-NO" sz="1400" dirty="0"/>
              <a:t>Treningsavgift, egenandeler, fotball camp og dugnader har økt med kr. 1.228k</a:t>
            </a:r>
          </a:p>
          <a:p>
            <a:pPr marL="342900" indent="-342900">
              <a:buAutoNum type="arabicPeriod"/>
            </a:pPr>
            <a:r>
              <a:rPr lang="nb-NO" sz="1400" dirty="0"/>
              <a:t>Kiosk har økt med kr. 68k</a:t>
            </a:r>
          </a:p>
          <a:p>
            <a:pPr marL="342900" indent="-342900">
              <a:buAutoNum type="arabicPeriod"/>
            </a:pPr>
            <a:r>
              <a:rPr lang="nb-NO" sz="1400" dirty="0"/>
              <a:t>Fotballskole er redusert med kr. -117k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24D09F8-2104-4130-ADC1-B203992647B6}"/>
              </a:ext>
            </a:extLst>
          </p:cNvPr>
          <p:cNvSpPr txBox="1"/>
          <p:nvPr/>
        </p:nvSpPr>
        <p:spPr>
          <a:xfrm>
            <a:off x="5665801" y="4198777"/>
            <a:ext cx="6171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/>
              <a:t>Kommentarer utgifter:</a:t>
            </a:r>
          </a:p>
          <a:p>
            <a:pPr marL="342900" indent="-342900">
              <a:buAutoNum type="arabicPeriod"/>
            </a:pPr>
            <a:r>
              <a:rPr lang="nb-NO" sz="1400" dirty="0"/>
              <a:t>Økte Varekost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Dommerutgifter og fotballskole kr. 119k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Cuper, turneringer kr. 700k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Avgifter forbund og krets kr. 73k</a:t>
            </a:r>
          </a:p>
          <a:p>
            <a:pPr marL="342900" indent="-342900">
              <a:buAutoNum type="arabicPeriod"/>
            </a:pPr>
            <a:r>
              <a:rPr lang="nb-NO" sz="1400" dirty="0"/>
              <a:t>Økte lønnskostnader kr. 273k (kr 250k over budsjett) Relatert til økt aktivitet</a:t>
            </a:r>
          </a:p>
          <a:p>
            <a:pPr marL="342900" indent="-342900">
              <a:buAutoNum type="arabicPeriod"/>
            </a:pPr>
            <a:r>
              <a:rPr lang="nb-NO" sz="1400" dirty="0"/>
              <a:t>Andre økte kostnader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Tilstelninger kr. 109k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Annen fremmede tjenester (keeperskole) kr. 79k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Dugnader kr. 95k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B22E646-37CA-47A6-958F-E68D57CB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8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9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Regnskap for Hasle-Løren Fotball 2022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33F6D6-9918-4D3F-8F5D-B9B2F1AE26B6}"/>
              </a:ext>
            </a:extLst>
          </p:cNvPr>
          <p:cNvSpPr txBox="1"/>
          <p:nvPr/>
        </p:nvSpPr>
        <p:spPr>
          <a:xfrm>
            <a:off x="638175" y="3900197"/>
            <a:ext cx="35316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Kommentarer: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Lønnskostnader (trenere), seriespill, dommere og idrettsutstyr dekkes ikke i dag av treningsavgifter (kr. – 1,1 million)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Bidraget fra Telenor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Xtra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Camp, skole, kiosk og cup kr 652.803,-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punkt 1 og 2 over er minus kr. 447k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9899194-1385-45A1-B0AC-FF53A825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74" y="1274228"/>
            <a:ext cx="7518637" cy="503326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F2F020E-704C-44F4-B197-AB240A4B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1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10.1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Forslag og saker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46CB09-B555-42C5-BA05-EB67563E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76" y="2133377"/>
            <a:ext cx="7856316" cy="393404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13737AD-15DA-4EA2-90F5-15F58E112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11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Vedta treningsavgift for 2023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72B811-65FF-4343-B738-9F738E2B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32" y="3697447"/>
            <a:ext cx="5072541" cy="220777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932883E-2F60-4DB5-8C97-2FA1206A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62" y="3697447"/>
            <a:ext cx="4746508" cy="2206836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78BCF615-A988-4863-AB8F-DF5F61CF2AA3}"/>
              </a:ext>
            </a:extLst>
          </p:cNvPr>
          <p:cNvCxnSpPr/>
          <p:nvPr/>
        </p:nvCxnSpPr>
        <p:spPr>
          <a:xfrm>
            <a:off x="5897461" y="3429000"/>
            <a:ext cx="0" cy="25775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861C12F6-6A70-498B-A4E1-913AF23B5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12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Vedta budsjett for fotball 2023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2AC0EA-1D6E-42EB-8EBA-11F19BD0920F}"/>
              </a:ext>
            </a:extLst>
          </p:cNvPr>
          <p:cNvSpPr txBox="1"/>
          <p:nvPr/>
        </p:nvSpPr>
        <p:spPr>
          <a:xfrm>
            <a:off x="3080946" y="4133675"/>
            <a:ext cx="695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Hasle-Løren Fotball har 3 år med underskudd. Det har ført til at egenkapitalen er redusert betraktelig. Fotballen må derfor lage ett budsjett for 2023 som sikter mot pluss og minimaliserer risikoen for å gå i minus.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528A432-F948-4336-B85C-BECD112A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12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Vedta budsjett for fotball 2023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07AD1F3-1591-4055-AA0E-846E236DC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76" y="1700213"/>
            <a:ext cx="4667901" cy="37724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D70157D-8679-4905-B004-E0CB7238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12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Vedta budsjett for fotball 2023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46C7D3A-6412-428A-9973-C4D5A6B7FF62}"/>
              </a:ext>
            </a:extLst>
          </p:cNvPr>
          <p:cNvSpPr txBox="1"/>
          <p:nvPr/>
        </p:nvSpPr>
        <p:spPr>
          <a:xfrm>
            <a:off x="4465129" y="1692266"/>
            <a:ext cx="74506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Budsjett Yngres 2023</a:t>
            </a:r>
          </a:p>
          <a:p>
            <a:pPr marL="342900" indent="-342900">
              <a:buAutoNum type="arabicPeriod"/>
            </a:pPr>
            <a:r>
              <a:rPr lang="nb-NO" sz="1400" dirty="0"/>
              <a:t>Økt treningsavgift med ca. 10%</a:t>
            </a:r>
          </a:p>
          <a:p>
            <a:pPr marL="342900" indent="-342900">
              <a:buAutoNum type="arabicPeriod"/>
            </a:pPr>
            <a:r>
              <a:rPr lang="nb-NO" sz="1400" dirty="0"/>
              <a:t>Målsetning for treningsavgift er at den på sikt skal dekker direkte kostnader:</a:t>
            </a:r>
            <a:endParaRPr lang="nb-NO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Lønnskostnader, inkludert sosiale, minus lønn til Camp, fotballskole og akademi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Avgifter forbund &amp; krets, bøter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Startpakke </a:t>
            </a:r>
            <a:endParaRPr lang="nb-NO" sz="1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200" dirty="0"/>
              <a:t>Sokker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200" dirty="0"/>
              <a:t>Sekk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200" dirty="0"/>
              <a:t>Overtrekk bukse og jakke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200" dirty="0"/>
              <a:t>Drakt og shorts (dekkes av Spar og er ikke en del av kosten)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Treningsutstyr til trening og kamper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Dommerutgifter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400" dirty="0"/>
              <a:t>Andre kostnader</a:t>
            </a:r>
          </a:p>
          <a:p>
            <a:pPr marL="342900" indent="-342900">
              <a:buAutoNum type="arabicPeriod"/>
            </a:pPr>
            <a:r>
              <a:rPr lang="nb-NO" sz="1400" dirty="0"/>
              <a:t>Fotballskole avgiften økes med 5-10%%</a:t>
            </a:r>
          </a:p>
          <a:p>
            <a:pPr marL="342900" indent="-342900">
              <a:buAutoNum type="arabicPeriod"/>
            </a:pPr>
            <a:r>
              <a:rPr lang="nb-NO" sz="1400" dirty="0"/>
              <a:t>Minimum 2 felles dugnader for fotballen per år med ett minimums bidrag på kr. 780’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Deles mellom «styret» og lagenheter slik at styret går i null. 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Skal dekke cup deltakelser for lagene</a:t>
            </a:r>
          </a:p>
          <a:p>
            <a:pPr marL="800100" lvl="1" indent="-342900">
              <a:buAutoNum type="arabicPeriod"/>
            </a:pPr>
            <a:r>
              <a:rPr lang="nb-NO" sz="1400" dirty="0"/>
              <a:t>Styret vil fra 2023 ikke dekke deltakelse i cuper</a:t>
            </a:r>
          </a:p>
          <a:p>
            <a:pPr marL="342900" indent="-342900">
              <a:buAutoNum type="arabicPeriod"/>
            </a:pPr>
            <a:r>
              <a:rPr lang="nb-NO" sz="1400" dirty="0"/>
              <a:t>100’ i økt støtte/sponsing</a:t>
            </a:r>
          </a:p>
          <a:p>
            <a:pPr marL="342900" indent="-342900">
              <a:buAutoNum type="arabicPeriod"/>
            </a:pPr>
            <a:r>
              <a:rPr lang="nb-NO" sz="1400" dirty="0"/>
              <a:t>60’ i kost for </a:t>
            </a:r>
            <a:r>
              <a:rPr lang="nb-NO" sz="1400" dirty="0" err="1"/>
              <a:t>admin</a:t>
            </a:r>
            <a:r>
              <a:rPr lang="nb-NO" sz="1400" dirty="0"/>
              <a:t> stilling (kiosk, cup og klubbdommer)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93CD34-FE72-484D-8D78-E4669269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3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12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Vedta budsjett for fotball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7361D0-305A-47FD-AD89-246F4A45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47" y="856492"/>
            <a:ext cx="6153150" cy="37846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94E764-D2F5-4B38-9C8A-E4180E1F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9AAF4A0-346F-4184-BCE0-D1203A93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Saksliste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EB9B829-1DF3-43B4-9F5B-E68F9E99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28" y="0"/>
            <a:ext cx="5412805" cy="673352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F44AED6-70CC-4859-9FA6-46581BEA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13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Valg av styret og utvidet styre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AFB1B09-7888-4A98-9C7F-484ED2760181}"/>
              </a:ext>
            </a:extLst>
          </p:cNvPr>
          <p:cNvSpPr/>
          <p:nvPr/>
        </p:nvSpPr>
        <p:spPr>
          <a:xfrm>
            <a:off x="5801788" y="1249959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049A3E-5FD8-4875-A118-EF00EF12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81" y="2575522"/>
            <a:ext cx="643386" cy="324442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C51E10C-BDB3-4771-B543-E13943B42A95}"/>
              </a:ext>
            </a:extLst>
          </p:cNvPr>
          <p:cNvSpPr txBox="1"/>
          <p:nvPr/>
        </p:nvSpPr>
        <p:spPr>
          <a:xfrm>
            <a:off x="5902456" y="1503193"/>
            <a:ext cx="11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Hasle-Løren Fotball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Styreleder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3774954-0DBA-4CEE-AED6-22B8EA4E9945}"/>
              </a:ext>
            </a:extLst>
          </p:cNvPr>
          <p:cNvSpPr/>
          <p:nvPr/>
        </p:nvSpPr>
        <p:spPr>
          <a:xfrm>
            <a:off x="1445107" y="3961002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89DA366-1EDA-4D0F-AA9C-B89BCAB6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0" y="5594376"/>
            <a:ext cx="643386" cy="324442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5AC9676-DCE9-47B7-9074-B9F7D681ED30}"/>
              </a:ext>
            </a:extLst>
          </p:cNvPr>
          <p:cNvSpPr txBox="1"/>
          <p:nvPr/>
        </p:nvSpPr>
        <p:spPr>
          <a:xfrm>
            <a:off x="1545775" y="4214236"/>
            <a:ext cx="119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Sportslig utvalg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2523A4F-2BE4-4AC4-8F3C-2B5CBBBEC7C7}"/>
              </a:ext>
            </a:extLst>
          </p:cNvPr>
          <p:cNvSpPr/>
          <p:nvPr/>
        </p:nvSpPr>
        <p:spPr>
          <a:xfrm>
            <a:off x="2897798" y="3961002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55DCF2A2-7F26-40A9-813A-6DB2B88C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91" y="5594376"/>
            <a:ext cx="643386" cy="324442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CF6F2AC-EE1D-4C88-8F95-2C6585508284}"/>
              </a:ext>
            </a:extLst>
          </p:cNvPr>
          <p:cNvSpPr txBox="1"/>
          <p:nvPr/>
        </p:nvSpPr>
        <p:spPr>
          <a:xfrm>
            <a:off x="2998466" y="4214236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Lagledelse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5434C49-11BA-43C2-ACAC-42748F29CBD9}"/>
              </a:ext>
            </a:extLst>
          </p:cNvPr>
          <p:cNvSpPr/>
          <p:nvPr/>
        </p:nvSpPr>
        <p:spPr>
          <a:xfrm>
            <a:off x="4350489" y="3961002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9D99F852-7E20-4CDA-82DC-C7FA3605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82" y="5594376"/>
            <a:ext cx="643386" cy="324442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8531446-EFED-45B1-8559-718CD36887D9}"/>
              </a:ext>
            </a:extLst>
          </p:cNvPr>
          <p:cNvSpPr txBox="1"/>
          <p:nvPr/>
        </p:nvSpPr>
        <p:spPr>
          <a:xfrm>
            <a:off x="4451157" y="4214236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 Play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5FBDC94-7B1D-4049-A504-E852EE0F7D74}"/>
              </a:ext>
            </a:extLst>
          </p:cNvPr>
          <p:cNvSpPr/>
          <p:nvPr/>
        </p:nvSpPr>
        <p:spPr>
          <a:xfrm>
            <a:off x="5803180" y="3961002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59D2C8A6-82BC-43C0-A1C5-6F0C2F4B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73" y="5594376"/>
            <a:ext cx="643386" cy="324442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51224A3-4CB3-43D3-8DD4-47063FD60EA2}"/>
              </a:ext>
            </a:extLst>
          </p:cNvPr>
          <p:cNvSpPr txBox="1"/>
          <p:nvPr/>
        </p:nvSpPr>
        <p:spPr>
          <a:xfrm>
            <a:off x="5903848" y="4214236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Dugnad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57AE58B-27DC-42B1-B39A-B8434DAAEAB5}"/>
              </a:ext>
            </a:extLst>
          </p:cNvPr>
          <p:cNvSpPr/>
          <p:nvPr/>
        </p:nvSpPr>
        <p:spPr>
          <a:xfrm>
            <a:off x="7255871" y="3963965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75A1A37F-1CFF-41F9-8C4C-BE2E93AF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64" y="5597339"/>
            <a:ext cx="643386" cy="324442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0739B37-3EA0-4ED6-8831-26B003A8A17C}"/>
              </a:ext>
            </a:extLst>
          </p:cNvPr>
          <p:cNvSpPr txBox="1"/>
          <p:nvPr/>
        </p:nvSpPr>
        <p:spPr>
          <a:xfrm>
            <a:off x="7356539" y="4217199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Økonomi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2DCD2BB-28D1-49B8-AFD6-C323FCA553EF}"/>
              </a:ext>
            </a:extLst>
          </p:cNvPr>
          <p:cNvSpPr/>
          <p:nvPr/>
        </p:nvSpPr>
        <p:spPr>
          <a:xfrm>
            <a:off x="8708562" y="3961002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576A3C17-2841-43A6-B92E-A80F6285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55" y="5594376"/>
            <a:ext cx="643386" cy="324442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EB12A6D-F015-4603-BB5A-3D672DEEFE2C}"/>
              </a:ext>
            </a:extLst>
          </p:cNvPr>
          <p:cNvSpPr txBox="1"/>
          <p:nvPr/>
        </p:nvSpPr>
        <p:spPr>
          <a:xfrm>
            <a:off x="8809230" y="4214236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D5F5D79-523D-490C-8048-FC3C92B861FD}"/>
              </a:ext>
            </a:extLst>
          </p:cNvPr>
          <p:cNvSpPr/>
          <p:nvPr/>
        </p:nvSpPr>
        <p:spPr>
          <a:xfrm>
            <a:off x="10161253" y="3959937"/>
            <a:ext cx="1392572" cy="2088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D12A49D7-9621-4C12-AD0C-9ECCEC82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46" y="5593311"/>
            <a:ext cx="643386" cy="324442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15227B2-5471-4110-8F7C-97D12BDF7C92}"/>
              </a:ext>
            </a:extLst>
          </p:cNvPr>
          <p:cNvSpPr txBox="1"/>
          <p:nvPr/>
        </p:nvSpPr>
        <p:spPr>
          <a:xfrm>
            <a:off x="10261921" y="4213171"/>
            <a:ext cx="119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4F7B016E-29DC-49DC-8798-D7210CF8581B}"/>
              </a:ext>
            </a:extLst>
          </p:cNvPr>
          <p:cNvCxnSpPr>
            <a:stCxn id="8" idx="2"/>
            <a:endCxn id="21" idx="0"/>
          </p:cNvCxnSpPr>
          <p:nvPr/>
        </p:nvCxnSpPr>
        <p:spPr>
          <a:xfrm>
            <a:off x="6498074" y="3338818"/>
            <a:ext cx="1392" cy="622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4C2F83CF-7C6F-4740-A405-272E9D0906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141393" y="3718765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F04604E5-97D9-47A3-BE1B-4E560EAB5196}"/>
              </a:ext>
            </a:extLst>
          </p:cNvPr>
          <p:cNvCxnSpPr>
            <a:cxnSpLocks/>
          </p:cNvCxnSpPr>
          <p:nvPr/>
        </p:nvCxnSpPr>
        <p:spPr>
          <a:xfrm flipV="1">
            <a:off x="5028604" y="3718765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5FCD367A-FA39-4095-8D0C-8022722321AF}"/>
              </a:ext>
            </a:extLst>
          </p:cNvPr>
          <p:cNvCxnSpPr>
            <a:cxnSpLocks/>
          </p:cNvCxnSpPr>
          <p:nvPr/>
        </p:nvCxnSpPr>
        <p:spPr>
          <a:xfrm flipV="1">
            <a:off x="7940982" y="3718765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9F9CC71A-FEDA-4025-A72E-4B4F63330918}"/>
              </a:ext>
            </a:extLst>
          </p:cNvPr>
          <p:cNvCxnSpPr>
            <a:cxnSpLocks/>
          </p:cNvCxnSpPr>
          <p:nvPr/>
        </p:nvCxnSpPr>
        <p:spPr>
          <a:xfrm flipV="1">
            <a:off x="9385286" y="3730117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FF4A348C-1AA1-459C-B9B5-CDDF42CC3873}"/>
              </a:ext>
            </a:extLst>
          </p:cNvPr>
          <p:cNvCxnSpPr>
            <a:cxnSpLocks/>
          </p:cNvCxnSpPr>
          <p:nvPr/>
        </p:nvCxnSpPr>
        <p:spPr>
          <a:xfrm flipV="1">
            <a:off x="10837981" y="3738506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06905890-B8D1-4C32-B6CE-D5B7C06EC56E}"/>
              </a:ext>
            </a:extLst>
          </p:cNvPr>
          <p:cNvCxnSpPr>
            <a:cxnSpLocks/>
          </p:cNvCxnSpPr>
          <p:nvPr/>
        </p:nvCxnSpPr>
        <p:spPr>
          <a:xfrm flipH="1" flipV="1">
            <a:off x="2141393" y="3715802"/>
            <a:ext cx="8696588" cy="19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9568150E-A6EE-4B2A-9760-344E4A12934A}"/>
              </a:ext>
            </a:extLst>
          </p:cNvPr>
          <p:cNvCxnSpPr>
            <a:cxnSpLocks/>
          </p:cNvCxnSpPr>
          <p:nvPr/>
        </p:nvCxnSpPr>
        <p:spPr>
          <a:xfrm flipV="1">
            <a:off x="3567522" y="3718765"/>
            <a:ext cx="0" cy="24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Bilde 40">
            <a:extLst>
              <a:ext uri="{FF2B5EF4-FFF2-40B4-BE49-F238E27FC236}">
                <a16:creationId xmlns:a16="http://schemas.microsoft.com/office/drawing/2014/main" id="{338FE7C3-FB58-4F3C-81DA-647FA6A3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13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Valg av styret og utvidet styre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3F02AAF-2C29-451F-976A-D95E9630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39" y="3984479"/>
            <a:ext cx="9480550" cy="18923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097883F-6BDC-4044-AE14-F1DFCBE8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13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Valg av styret og utvidet styre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7B780F6-C77B-428B-9F16-743087AC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61" y="3445256"/>
            <a:ext cx="9480550" cy="11303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5B0E0A7-9812-4F6B-A460-ED6016DE9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61" y="4711584"/>
            <a:ext cx="9480550" cy="2032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37DD15C-FB50-468F-A45D-DE4CFC62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461" y="5029474"/>
            <a:ext cx="9480550" cy="2032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98E62EB-0AD1-489C-8A74-BDC30B2ED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461" y="5347501"/>
            <a:ext cx="9480550" cy="74295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5509AA7-D4F3-418B-A4CF-89A0276D7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4210E640-38B2-4963-A2F8-64415F5FA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14740"/>
              </p:ext>
            </p:extLst>
          </p:nvPr>
        </p:nvGraphicFramePr>
        <p:xfrm>
          <a:off x="2471461" y="6205278"/>
          <a:ext cx="90487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8" imgW="9048503" imgH="200129" progId="Excel.Sheet.12">
                  <p:embed/>
                </p:oleObj>
              </mc:Choice>
              <mc:Fallback>
                <p:oleObj name="Worksheet" r:id="rId8" imgW="9048503" imgH="2001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71461" y="6205278"/>
                        <a:ext cx="904875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84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13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Valg av styret og utvidet styre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509AA7-D4F3-418B-A4CF-89A0276D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DB9BA2C-D171-43DB-8F7A-8F26C7C577F4}"/>
              </a:ext>
            </a:extLst>
          </p:cNvPr>
          <p:cNvSpPr txBox="1"/>
          <p:nvPr/>
        </p:nvSpPr>
        <p:spPr>
          <a:xfrm>
            <a:off x="4293679" y="3644891"/>
            <a:ext cx="7450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Viktige roller som ikke er besatte:</a:t>
            </a:r>
          </a:p>
          <a:p>
            <a:endParaRPr lang="nb-NO" i="1" dirty="0"/>
          </a:p>
          <a:p>
            <a:pPr marL="342900" indent="-342900">
              <a:buAutoNum type="arabicPeriod"/>
            </a:pPr>
            <a:r>
              <a:rPr lang="nb-NO" i="1" dirty="0"/>
              <a:t>Leder for kiosk</a:t>
            </a:r>
          </a:p>
          <a:p>
            <a:pPr marL="342900" indent="-342900">
              <a:buAutoNum type="arabicPeriod"/>
            </a:pPr>
            <a:r>
              <a:rPr lang="nb-NO" i="1" dirty="0"/>
              <a:t>Cup General</a:t>
            </a:r>
          </a:p>
          <a:p>
            <a:pPr marL="342900" indent="-342900">
              <a:buAutoNum type="arabicPeriod"/>
            </a:pPr>
            <a:r>
              <a:rPr lang="nb-NO" i="1" dirty="0"/>
              <a:t>Klubbdommer ansvarlig</a:t>
            </a:r>
          </a:p>
        </p:txBody>
      </p:sp>
    </p:spTree>
    <p:extLst>
      <p:ext uri="{BB962C8B-B14F-4D97-AF65-F5344CB8AC3E}">
        <p14:creationId xmlns:p14="http://schemas.microsoft.com/office/powerpoint/2010/main" val="269118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Vedlegg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ECA3351-9C1F-4368-BFB5-317BBCFA043C}"/>
              </a:ext>
            </a:extLst>
          </p:cNvPr>
          <p:cNvSpPr txBox="1"/>
          <p:nvPr/>
        </p:nvSpPr>
        <p:spPr>
          <a:xfrm>
            <a:off x="4758742" y="1837190"/>
            <a:ext cx="6795083" cy="439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Vedlagt følger følgende dokumenter: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Hasle-Løren Fotballgruppas årsberetning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Foreløpig Regnskap for 2022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Forslag og saker, herunder eventuelle lovendringer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Styrets forslag til treningsavgifter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Styrets forslag til budsjett 2023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Valgkomiteens innstilling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667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Styrets innstilling til ny valgkomité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D801AF-45A8-4F99-8147-51BA8162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4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1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Godkjenning av Stemmeberettigete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961197D-F21C-41DA-AEC7-A03972BE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51" y="2752531"/>
            <a:ext cx="5978839" cy="410546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C967B42-7B94-4BC1-8BDA-221654CB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2 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Godkjenning av innkalling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AE63BD3-2ECB-4470-94AF-211F174D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10" y="157780"/>
            <a:ext cx="6064898" cy="661024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3E4615C-6593-49C4-8F0F-BDAB03FB7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3 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Godkjenning av saksliste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600F33-6BDA-4797-A2BE-35A58B16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9" y="497698"/>
            <a:ext cx="4763165" cy="592537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427A335-92F4-437D-AD1E-208C8E36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4, 5 og 6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Valg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D6A4947-3FD0-43B3-ABF6-8FD91AC3BED8}"/>
              </a:ext>
            </a:extLst>
          </p:cNvPr>
          <p:cNvSpPr txBox="1"/>
          <p:nvPr/>
        </p:nvSpPr>
        <p:spPr>
          <a:xfrm>
            <a:off x="5276676" y="2801923"/>
            <a:ext cx="589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Sak 4: Velge dirigent</a:t>
            </a:r>
          </a:p>
          <a:p>
            <a:r>
              <a:rPr lang="nb-NO" dirty="0"/>
              <a:t>Sak 5: Velge referent</a:t>
            </a:r>
          </a:p>
          <a:p>
            <a:r>
              <a:rPr lang="nb-NO" dirty="0"/>
              <a:t>Sak 6: Velge to medlemmer til å underskrive protokoll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1A3327-A53C-441F-A430-5A6B3910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7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Fotballgruppens årsberetning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80CAA83-C268-4351-B9DA-74CF2F59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DE0E734-93AC-46FA-8F9E-B5B6B8E3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29" y="-28574"/>
            <a:ext cx="382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8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Sportslig leders årsberetning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C6E6D0C-6AEE-49BD-A749-04FF723A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683" y="0"/>
            <a:ext cx="5344222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ED2E594-1EB0-4165-824F-781DCED3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CDCF3-B69B-4339-B8B4-DC133AB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Sak 9</a:t>
            </a:r>
            <a:br>
              <a:rPr lang="nb-NO" sz="2400" dirty="0">
                <a:solidFill>
                  <a:srgbClr val="FFFFFF"/>
                </a:solidFill>
              </a:rPr>
            </a:br>
            <a:r>
              <a:rPr lang="nb-NO" sz="2400" dirty="0">
                <a:solidFill>
                  <a:srgbClr val="FFFFFF"/>
                </a:solidFill>
              </a:rPr>
              <a:t>Behandle Regnskap for Hasle-Løren Fotball 2022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6C9118-829D-4372-9894-386636007D7B}"/>
              </a:ext>
            </a:extLst>
          </p:cNvPr>
          <p:cNvSpPr txBox="1"/>
          <p:nvPr/>
        </p:nvSpPr>
        <p:spPr>
          <a:xfrm>
            <a:off x="3080946" y="3840060"/>
            <a:ext cx="695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Betydelig økte inntekter har ikke vært tilstrekkelig til å gi ett positivt resultat. Økt aktivitet har bidratt til høyere lønnskostnader andre driftskostnader, som cuper, turneringer, dommerutgifter, lønn og andre kostnader.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577892-9E8E-4CF0-9CDF-C0C32C2C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518" y="176078"/>
            <a:ext cx="1191143" cy="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665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Office-tema</vt:lpstr>
      <vt:lpstr>Microsoft Excel Worksheet</vt:lpstr>
      <vt:lpstr>Hasle-Løren  Fotball</vt:lpstr>
      <vt:lpstr>Saksliste </vt:lpstr>
      <vt:lpstr>Sak 1 Godkjenning av Stemmeberettigete</vt:lpstr>
      <vt:lpstr>Sak 2  Godkjenning av innkalling</vt:lpstr>
      <vt:lpstr>Sak 3  Godkjenning av saksliste</vt:lpstr>
      <vt:lpstr>Sak 4, 5 og 6 Valg</vt:lpstr>
      <vt:lpstr>Sak 7 Behandle Fotballgruppens årsberetning</vt:lpstr>
      <vt:lpstr>Sak 8 Behandle Sportslig leders årsberetning</vt:lpstr>
      <vt:lpstr>Sak 9 Behandle Regnskap for Hasle-Løren Fotball 2022</vt:lpstr>
      <vt:lpstr>Sak 9 Behandle Regnskap for Hasle-Løren Fotball 2022</vt:lpstr>
      <vt:lpstr>Sak 9 Behandle Regnskap for Hasle-Løren Fotball 2022</vt:lpstr>
      <vt:lpstr>Sak 9 Behandle Regnskap for Hasle-Løren Fotball 2022</vt:lpstr>
      <vt:lpstr>Sak 9 Behandle Regnskap for Hasle-Løren Fotball 2022</vt:lpstr>
      <vt:lpstr>Sak 10.1 Behandle Forslag og saker</vt:lpstr>
      <vt:lpstr>Sak 11 Vedta treningsavgift for 2023</vt:lpstr>
      <vt:lpstr>Sak 12 Vedta budsjett for fotball 2023</vt:lpstr>
      <vt:lpstr>Sak 12 Vedta budsjett for fotball 2023</vt:lpstr>
      <vt:lpstr>Sak 12 Vedta budsjett for fotball 2023</vt:lpstr>
      <vt:lpstr>Sak 12 Vedta budsjett for fotball 2023</vt:lpstr>
      <vt:lpstr>Sak 13 Valg av styret og utvidet styre</vt:lpstr>
      <vt:lpstr>Sak 13 Valg av styret og utvidet styre</vt:lpstr>
      <vt:lpstr>Sak 13 Valg av styret og utvidet styre</vt:lpstr>
      <vt:lpstr>Sak 13 Valg av styret og utvidet styre</vt:lpstr>
      <vt:lpstr>Vedlegg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Hasle-Løren  Fotball</dc:title>
  <dc:creator>Stale Hamnvik</dc:creator>
  <cp:lastModifiedBy>Stale Hamnvik</cp:lastModifiedBy>
  <cp:revision>15</cp:revision>
  <dcterms:created xsi:type="dcterms:W3CDTF">2023-02-01T07:17:58Z</dcterms:created>
  <dcterms:modified xsi:type="dcterms:W3CDTF">2023-02-08T15:43:24Z</dcterms:modified>
</cp:coreProperties>
</file>